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4" r:id="rId2"/>
    <p:sldId id="266" r:id="rId3"/>
    <p:sldId id="267" r:id="rId4"/>
    <p:sldId id="268" r:id="rId5"/>
    <p:sldId id="269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33"/>
    <a:srgbClr val="455560"/>
    <a:srgbClr val="FF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34" autoAdjust="0"/>
    <p:restoredTop sz="82216" autoAdjust="0"/>
  </p:normalViewPr>
  <p:slideViewPr>
    <p:cSldViewPr snapToGrid="0">
      <p:cViewPr varScale="1">
        <p:scale>
          <a:sx n="122" d="100"/>
          <a:sy n="122" d="100"/>
        </p:scale>
        <p:origin x="-21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-294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B31DE4-C6D9-4AE7-87A4-16B8C5D3914C}" type="datetimeFigureOut">
              <a:rPr lang="en-US"/>
              <a:pPr>
                <a:defRPr/>
              </a:pPr>
              <a:t>19.12.2012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DE6AE8-333A-4B11-AD14-C302E2E76A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22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ヒラギノ角ゴ Pro W3" pitchFamily="-12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1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7848" y="226537"/>
            <a:ext cx="8075612" cy="4492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cap="none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7848" y="766445"/>
            <a:ext cx="7953375" cy="3079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59595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4424" y="1371600"/>
            <a:ext cx="7999412" cy="44122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595959"/>
                </a:solidFill>
              </a:defRPr>
            </a:lvl1pPr>
            <a:lvl2pPr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2pPr>
            <a:lvl3pPr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3pPr>
            <a:lvl4pPr>
              <a:def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4pPr>
            <a:lvl5pPr>
              <a:defRPr lang="fi-FI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5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rgbClr val="455560"/>
                </a:solidFill>
                <a:latin typeface="Corbel" pitchFamily="84" charset="0"/>
              </a:rPr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4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8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ntro slide.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80AAA-BB96-4968-BB69-65F836721C51}" type="datetimeFigureOut">
              <a:rPr lang="en-US" smtClean="0"/>
              <a:pPr>
                <a:defRPr/>
              </a:pPr>
              <a:t>19.12.2012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1A3A22-7C61-4DE9-970D-D0E397F882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3" descr="intro slide.3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  <p:extLst>
      <p:ext uri="{BB962C8B-B14F-4D97-AF65-F5344CB8AC3E}">
        <p14:creationId xmlns:p14="http://schemas.microsoft.com/office/powerpoint/2010/main" val="3977270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180AAA-BB96-4968-BB69-65F836721C51}" type="datetimeFigureOut">
              <a:rPr lang="en-US" smtClean="0"/>
              <a:pPr>
                <a:defRPr/>
              </a:pPr>
              <a:t>19.12.2012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1A3A22-7C61-4DE9-970D-D0E397F882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" name="Picture 3" descr="intro slide.2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  <p:extLst>
      <p:ext uri="{BB962C8B-B14F-4D97-AF65-F5344CB8AC3E}">
        <p14:creationId xmlns:p14="http://schemas.microsoft.com/office/powerpoint/2010/main" val="1380392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 slide.4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  <p:extLst>
      <p:ext uri="{BB962C8B-B14F-4D97-AF65-F5344CB8AC3E}">
        <p14:creationId xmlns:p14="http://schemas.microsoft.com/office/powerpoint/2010/main" val="996967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5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intro slide.6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ith subtitle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 userDrawn="1"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7848" y="226537"/>
            <a:ext cx="8075612" cy="4492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cap="none">
                <a:solidFill>
                  <a:srgbClr val="59595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7848" y="654685"/>
            <a:ext cx="7953375" cy="3079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59595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21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4424" y="1371600"/>
            <a:ext cx="7999412" cy="44122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595959"/>
                </a:solidFill>
              </a:defRPr>
            </a:lvl1pPr>
            <a:lvl2pPr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2pPr>
            <a:lvl3pPr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3pPr>
            <a:lvl4pPr>
              <a:def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4pPr>
            <a:lvl5pPr>
              <a:defRPr lang="fi-FI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5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rgbClr val="455560"/>
                </a:solidFill>
                <a:latin typeface="Corbel" pitchFamily="84" charset="0"/>
              </a:rPr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22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25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ntro slide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intro slide.8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1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Power strip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85519-9780-4432-B2FA-E76147356783}" type="datetimeFigureOut">
              <a:rPr lang="en-US"/>
              <a:pPr>
                <a:defRPr/>
              </a:pPr>
              <a:t>19.12.2012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4811C-5718-41B5-97EB-5A4967472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31" descr="new pg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098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61354" y="5195888"/>
            <a:ext cx="3131185" cy="581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b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</a:br>
            <a:r>
              <a:rPr lang="en-US" sz="1600" dirty="0" smtClean="0">
                <a:solidFill>
                  <a:srgbClr val="455560"/>
                </a:solidFill>
                <a:latin typeface="Corbel" pitchFamily="84" charset="0"/>
                <a:ea typeface="Corbel" pitchFamily="84" charset="0"/>
                <a:cs typeface="Corbel" pitchFamily="84" charset="0"/>
              </a:rPr>
              <a:t>Click to add subtitle/date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 userDrawn="1"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7" name="Picture 6" descr="ip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rangeArrows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Prospect LOGOwDesc.2clr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08538" y="1547178"/>
            <a:ext cx="3664902" cy="104362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84" charset="0"/>
              <a:buNone/>
              <a:tabLst/>
              <a:defRPr sz="3000">
                <a:solidFill>
                  <a:schemeClr val="bg1"/>
                </a:solidFill>
                <a:latin typeface="Corbe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84" charset="0"/>
              <a:buNone/>
              <a:tabLst/>
              <a:defRPr/>
            </a:pPr>
            <a:r>
              <a:rPr kumimoji="0" lang="en-US" sz="3000" b="0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endParaRPr kumimoji="0" lang="en-US" sz="3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-alt5SOLID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387" y="0"/>
            <a:ext cx="9157547" cy="686816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157133" y="2177976"/>
            <a:ext cx="4986867" cy="1688629"/>
          </a:xfrm>
          <a:prstGeom prst="rect">
            <a:avLst/>
          </a:prstGeom>
        </p:spPr>
        <p:txBody>
          <a:bodyPr tIns="0" anchor="ctr" anchorCtr="0">
            <a:noAutofit/>
          </a:bodyPr>
          <a:lstStyle>
            <a:lvl1pPr algn="l">
              <a:defRPr lang="en-US" sz="4400" b="1" kern="1200" cap="none" baseline="0" dirty="0">
                <a:solidFill>
                  <a:schemeClr val="bg1"/>
                </a:solidFill>
                <a:latin typeface="Corbel"/>
                <a:ea typeface="+mj-ea"/>
                <a:cs typeface="Corbel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8" name="Picture 7" descr="iProspect REV LOGOwTa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891513" y="6028341"/>
            <a:ext cx="1947672" cy="672820"/>
          </a:xfrm>
          <a:prstGeom prst="rect">
            <a:avLst/>
          </a:prstGeom>
        </p:spPr>
      </p:pic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157133" y="4258732"/>
            <a:ext cx="4986867" cy="11938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191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pe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9947" y="-30500"/>
            <a:ext cx="10584075" cy="6926984"/>
          </a:xfrm>
          <a:prstGeom prst="rect">
            <a:avLst/>
          </a:prstGeom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 rotWithShape="1">
          <a:blip r:embed="rId3"/>
          <a:srcRect l="32676" r="-7933"/>
          <a:stretch/>
        </p:blipFill>
        <p:spPr>
          <a:xfrm>
            <a:off x="3056400" y="6302496"/>
            <a:ext cx="6458400" cy="4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62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e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26"/>
            <a:ext cx="9144000" cy="6854975"/>
          </a:xfrm>
          <a:prstGeom prst="rect">
            <a:avLst/>
          </a:prstGeom>
        </p:spPr>
      </p:pic>
      <p:sp>
        <p:nvSpPr>
          <p:cNvPr id="8" name="TextBox 8"/>
          <p:cNvSpPr txBox="1"/>
          <p:nvPr userDrawn="1"/>
        </p:nvSpPr>
        <p:spPr>
          <a:xfrm>
            <a:off x="664145" y="2600906"/>
            <a:ext cx="655900" cy="1166619"/>
          </a:xfrm>
          <a:prstGeom prst="rect">
            <a:avLst/>
          </a:prstGeom>
          <a:noFill/>
        </p:spPr>
        <p:txBody>
          <a:bodyPr wrap="square" lIns="58055" tIns="29028" rIns="58055" bIns="29028" rtlCol="0" anchor="ctr">
            <a:spAutoFit/>
          </a:bodyPr>
          <a:lstStyle/>
          <a:p>
            <a:r>
              <a:rPr lang="en-US" sz="7200" baseline="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7200" baseline="0" dirty="0">
              <a:solidFill>
                <a:srgbClr val="F58026"/>
              </a:soli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272858" y="3088640"/>
            <a:ext cx="7464742" cy="528320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84" charset="0"/>
              <a:buNone/>
              <a:tabLst/>
              <a:defRPr sz="3600">
                <a:solidFill>
                  <a:srgbClr val="99CC33"/>
                </a:solidFill>
                <a:latin typeface="Corbel" pitchFamily="34" charset="0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84" charset="0"/>
              <a:buNone/>
              <a:tabLst/>
              <a:defRPr/>
            </a:pPr>
            <a:r>
              <a:rPr kumimoji="0" lang="en-US" sz="3000" b="0" i="0" u="none" strike="noStrike" kern="1200" cap="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title</a:t>
            </a:r>
            <a:endParaRPr kumimoji="0" lang="en-US" sz="30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278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24168" y="236697"/>
            <a:ext cx="8075612" cy="4492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cap="none">
                <a:solidFill>
                  <a:srgbClr val="59595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14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5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16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7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2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7848" y="226537"/>
            <a:ext cx="8075612" cy="44926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 cap="none">
                <a:solidFill>
                  <a:srgbClr val="595959"/>
                </a:solidFill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 pitchFamily="84" charset="0"/>
                <a:ea typeface="ヒラギノ角ゴ Pro W3" pitchFamily="84" charset="-128"/>
              </a:rPr>
              <a:t>Click to add text</a:t>
            </a:r>
            <a:endParaRPr kumimoji="0" lang="en-US" sz="24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 pitchFamily="84" charset="0"/>
              <a:ea typeface="ヒラギノ角ゴ Pro W3" pitchFamily="84" charset="-128"/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4424" y="1371600"/>
            <a:ext cx="7999412" cy="4412298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rgbClr val="595959"/>
                </a:solidFill>
              </a:defRPr>
            </a:lvl1pPr>
            <a:lvl2pPr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2pPr>
            <a:lvl3pPr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3pPr>
            <a:lvl4pPr>
              <a:defRPr lang="en-US" sz="160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4pPr>
            <a:lvl5pPr>
              <a:defRPr lang="fi-FI" sz="140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itchFamily="84" charset="0"/>
                <a:ea typeface="ヒラギノ角ゴ Pro W3" pitchFamily="-123" charset="-128"/>
                <a:cs typeface="ヒラギノ角ゴ Pro W3" pitchFamily="-123" charset="-128"/>
              </a:defRPr>
            </a:lvl5pPr>
          </a:lstStyle>
          <a:p>
            <a:pPr>
              <a:spcBef>
                <a:spcPct val="50000"/>
              </a:spcBef>
            </a:pPr>
            <a:r>
              <a:rPr lang="en-US" sz="2200" dirty="0" smtClean="0">
                <a:solidFill>
                  <a:srgbClr val="455560"/>
                </a:solidFill>
                <a:latin typeface="Corbel" pitchFamily="84" charset="0"/>
              </a:rPr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i-FI" dirty="0"/>
          </a:p>
        </p:txBody>
      </p:sp>
      <p:sp>
        <p:nvSpPr>
          <p:cNvPr id="17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8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20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1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greenArrows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577465"/>
            <a:ext cx="7647204" cy="138820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/>
                <a:ea typeface="ヒラギノ角ゴ Pro W3" pitchFamily="84" charset="-128"/>
                <a:cs typeface="Corbel"/>
              </a:rPr>
              <a:t>Click to add transition title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/>
              <a:ea typeface="ヒラギノ角ゴ Pro W3" pitchFamily="84" charset="-128"/>
              <a:cs typeface="Corbel"/>
            </a:endParaRPr>
          </a:p>
        </p:txBody>
      </p:sp>
      <p:sp>
        <p:nvSpPr>
          <p:cNvPr id="18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9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20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21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2 Power str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green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87409"/>
            <a:ext cx="314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2577465"/>
            <a:ext cx="7647204" cy="1388202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all" spc="0" normalizeH="0" baseline="0" noProof="0" dirty="0" smtClean="0">
                <a:ln>
                  <a:noFill/>
                </a:ln>
                <a:solidFill>
                  <a:srgbClr val="455560"/>
                </a:solidFill>
                <a:effectLst/>
                <a:uLnTx/>
                <a:uFillTx/>
                <a:latin typeface="Corbel"/>
                <a:ea typeface="ヒラギノ角ゴ Pro W3" pitchFamily="84" charset="-128"/>
                <a:cs typeface="Corbel"/>
              </a:rPr>
              <a:t>Click to add transition title</a:t>
            </a:r>
            <a:endParaRPr kumimoji="0" lang="en-US" sz="2600" b="0" i="0" u="none" strike="noStrike" kern="1200" cap="all" spc="0" normalizeH="0" baseline="0" noProof="0" dirty="0">
              <a:ln>
                <a:noFill/>
              </a:ln>
              <a:solidFill>
                <a:srgbClr val="455560"/>
              </a:solidFill>
              <a:effectLst/>
              <a:uLnTx/>
              <a:uFillTx/>
              <a:latin typeface="Corbel"/>
              <a:ea typeface="ヒラギノ角ゴ Pro W3" pitchFamily="84" charset="-128"/>
              <a:cs typeface="Corbel"/>
            </a:endParaRPr>
          </a:p>
        </p:txBody>
      </p:sp>
      <p:sp>
        <p:nvSpPr>
          <p:cNvPr id="17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8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1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20" name="TextBox 13"/>
          <p:cNvSpPr txBox="1"/>
          <p:nvPr userDrawn="1"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10931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160" cy="6858000"/>
          </a:xfrm>
          <a:prstGeom prst="rect">
            <a:avLst/>
          </a:prstGeom>
        </p:spPr>
      </p:pic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12850" y="2234565"/>
            <a:ext cx="5843588" cy="1082675"/>
          </a:xfrm>
          <a:prstGeom prst="rect">
            <a:avLst/>
          </a:prstGeom>
        </p:spPr>
        <p:txBody>
          <a:bodyPr/>
          <a:lstStyle>
            <a:lvl1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 pitchFamily="84" charset="0"/>
                <a:ea typeface="Corbel" pitchFamily="84" charset="0"/>
                <a:cs typeface="Corbel" pitchFamily="84" charset="0"/>
              </a:rPr>
              <a:t>CLICK TO ADD TRANSITION TITLE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 pitchFamily="84" charset="0"/>
              <a:ea typeface="Corbel" pitchFamily="84" charset="0"/>
              <a:cs typeface="Corbel" pitchFamily="8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180AAA-BB96-4968-BB69-65F836721C51}" type="datetimeFigureOut">
              <a:rPr lang="en-US"/>
              <a:pPr>
                <a:defRPr/>
              </a:pPr>
              <a:t>19.12.2012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1A3A22-7C61-4DE9-970D-D0E397F882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3" r:id="rId2"/>
    <p:sldLayoutId id="2147483672" r:id="rId3"/>
    <p:sldLayoutId id="2147483671" r:id="rId4"/>
    <p:sldLayoutId id="2147483670" r:id="rId5"/>
    <p:sldLayoutId id="2147483739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678" r:id="rId14"/>
    <p:sldLayoutId id="2147483713" r:id="rId15"/>
    <p:sldLayoutId id="2147483715" r:id="rId16"/>
    <p:sldLayoutId id="2147483714" r:id="rId17"/>
    <p:sldLayoutId id="2147483679" r:id="rId18"/>
    <p:sldLayoutId id="2147483677" r:id="rId19"/>
    <p:sldLayoutId id="2147483676" r:id="rId20"/>
    <p:sldLayoutId id="2147483675" r:id="rId21"/>
    <p:sldLayoutId id="2147483680" r:id="rId22"/>
    <p:sldLayoutId id="2147483736" r:id="rId23"/>
    <p:sldLayoutId id="2147483738" r:id="rId24"/>
    <p:sldLayoutId id="2147483740" r:id="rId25"/>
    <p:sldLayoutId id="2147483741" r:id="rId26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aotsikko 1"/>
          <p:cNvSpPr>
            <a:spLocks noGrp="1"/>
          </p:cNvSpPr>
          <p:nvPr>
            <p:ph type="subTitle" idx="1"/>
          </p:nvPr>
        </p:nvSpPr>
        <p:spPr>
          <a:xfrm>
            <a:off x="4778250" y="3384845"/>
            <a:ext cx="3950613" cy="1752600"/>
          </a:xfrm>
        </p:spPr>
        <p:txBody>
          <a:bodyPr>
            <a:normAutofit fontScale="92500"/>
          </a:bodyPr>
          <a:lstStyle/>
          <a:p>
            <a:r>
              <a:rPr lang="fi-FI" dirty="0" err="1" smtClean="0"/>
              <a:t>iProspect</a:t>
            </a:r>
            <a:r>
              <a:rPr lang="fi-FI" dirty="0" smtClean="0"/>
              <a:t> Finland</a:t>
            </a:r>
          </a:p>
          <a:p>
            <a:r>
              <a:rPr lang="fi-FI" dirty="0" smtClean="0"/>
              <a:t>Terhi </a:t>
            </a:r>
            <a:r>
              <a:rPr lang="fi-FI" dirty="0" err="1" smtClean="0"/>
              <a:t>Villanova</a:t>
            </a:r>
            <a:endParaRPr lang="fi-FI" dirty="0" smtClean="0"/>
          </a:p>
          <a:p>
            <a:r>
              <a:rPr lang="fi-FI" dirty="0" smtClean="0"/>
              <a:t>Senior </a:t>
            </a:r>
            <a:r>
              <a:rPr lang="fi-FI" dirty="0" err="1" smtClean="0"/>
              <a:t>Performance</a:t>
            </a:r>
            <a:r>
              <a:rPr lang="fi-FI" dirty="0" smtClean="0"/>
              <a:t> Marketing Consultant</a:t>
            </a:r>
          </a:p>
          <a:p>
            <a:endParaRPr lang="fi-FI" dirty="0"/>
          </a:p>
          <a:p>
            <a:r>
              <a:rPr lang="fi-FI" dirty="0" err="1" smtClean="0"/>
              <a:t>December</a:t>
            </a:r>
            <a:r>
              <a:rPr lang="fi-FI" dirty="0" smtClean="0"/>
              <a:t> 19, 2012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sz="quarter" idx="10"/>
          </p:nvPr>
        </p:nvSpPr>
        <p:spPr>
          <a:xfrm>
            <a:off x="4787718" y="1557588"/>
            <a:ext cx="3664902" cy="1043622"/>
          </a:xfrm>
        </p:spPr>
        <p:txBody>
          <a:bodyPr/>
          <a:lstStyle/>
          <a:p>
            <a:r>
              <a:rPr lang="fi-FI" dirty="0" smtClean="0"/>
              <a:t>Digital </a:t>
            </a:r>
            <a:r>
              <a:rPr lang="fi-FI" dirty="0" err="1" smtClean="0"/>
              <a:t>Performance</a:t>
            </a:r>
            <a:r>
              <a:rPr lang="fi-FI" dirty="0" smtClean="0"/>
              <a:t> </a:t>
            </a:r>
            <a:r>
              <a:rPr lang="fi-FI" dirty="0" smtClean="0"/>
              <a:t>on a </a:t>
            </a:r>
            <a:r>
              <a:rPr lang="fi-FI" dirty="0" err="1" smtClean="0"/>
              <a:t>Global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 </a:t>
            </a:r>
            <a:r>
              <a:rPr lang="fi-FI" dirty="0" smtClean="0"/>
              <a:t>Client: Konecranes</a:t>
            </a:r>
            <a:endParaRPr lang="fi-FI" dirty="0"/>
          </a:p>
        </p:txBody>
      </p:sp>
      <p:pic>
        <p:nvPicPr>
          <p:cNvPr id="4" name="Picture 3" descr="Screen Shot 2012-12-19 at 17.10.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7" y="5719627"/>
            <a:ext cx="31115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39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smtClean="0"/>
              <a:t>Digital Performance on a Global Scale – Managed Centrally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98273" y="851069"/>
            <a:ext cx="7999412" cy="627240"/>
          </a:xfrm>
        </p:spPr>
        <p:txBody>
          <a:bodyPr/>
          <a:lstStyle/>
          <a:p>
            <a:pPr lvl="1"/>
            <a:r>
              <a:rPr lang="fi-FI" sz="1400" dirty="0" err="1" smtClean="0"/>
              <a:t>Consistency</a:t>
            </a:r>
            <a:r>
              <a:rPr lang="fi-FI" sz="1400" dirty="0" smtClean="0"/>
              <a:t> </a:t>
            </a:r>
            <a:r>
              <a:rPr lang="fi-FI" sz="1400" dirty="0"/>
              <a:t>across markets</a:t>
            </a:r>
            <a:endParaRPr lang="en-US" sz="1400" dirty="0"/>
          </a:p>
          <a:p>
            <a:pPr lvl="1"/>
            <a:r>
              <a:rPr lang="fi-FI" sz="1400" dirty="0"/>
              <a:t>Centralised management brings cost-efficiencies </a:t>
            </a:r>
            <a:endParaRPr lang="en-US" sz="1400" dirty="0"/>
          </a:p>
          <a:p>
            <a:pPr lvl="1"/>
            <a:r>
              <a:rPr lang="fi-FI" sz="1400" dirty="0"/>
              <a:t>Learnings shared quickly between countries</a:t>
            </a:r>
            <a:endParaRPr lang="en-US" sz="1400" dirty="0"/>
          </a:p>
          <a:p>
            <a:pPr lvl="1"/>
            <a:r>
              <a:rPr lang="fi-FI" sz="1400" dirty="0"/>
              <a:t>Avoiding duplication and cannibalisation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4" name="Picture 3" descr="Screen Shot 2012-12-19 at 17.07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57" y="2040658"/>
            <a:ext cx="6974789" cy="40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6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smtClean="0"/>
              <a:t>Digital Performance </a:t>
            </a:r>
            <a:r>
              <a:rPr lang="en-US" sz="2000" dirty="0" smtClean="0"/>
              <a:t>on a Global Scale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7862" y="882301"/>
            <a:ext cx="7999412" cy="512723"/>
          </a:xfrm>
        </p:spPr>
        <p:txBody>
          <a:bodyPr/>
          <a:lstStyle/>
          <a:p>
            <a:r>
              <a:rPr lang="en-US" sz="1600" dirty="0" smtClean="0"/>
              <a:t>Local and Global Paid Search campaigns in 2012</a:t>
            </a:r>
          </a:p>
          <a:p>
            <a:r>
              <a:rPr lang="en-US" sz="1600" dirty="0" smtClean="0"/>
              <a:t>Number of countries is steadily increasing</a:t>
            </a: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07960"/>
              </p:ext>
            </p:extLst>
          </p:nvPr>
        </p:nvGraphicFramePr>
        <p:xfrm>
          <a:off x="291484" y="1582417"/>
          <a:ext cx="8119903" cy="3475729"/>
        </p:xfrm>
        <a:graphic>
          <a:graphicData uri="http://schemas.openxmlformats.org/drawingml/2006/table">
            <a:tbl>
              <a:tblPr/>
              <a:tblGrid>
                <a:gridCol w="1363196"/>
                <a:gridCol w="563059"/>
                <a:gridCol w="563059"/>
                <a:gridCol w="563059"/>
                <a:gridCol w="563059"/>
                <a:gridCol w="563059"/>
                <a:gridCol w="401968"/>
                <a:gridCol w="416405"/>
                <a:gridCol w="530917"/>
                <a:gridCol w="666248"/>
                <a:gridCol w="635018"/>
                <a:gridCol w="603788"/>
                <a:gridCol w="687068"/>
              </a:tblGrid>
              <a:tr h="3334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PPC Campaign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January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February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March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April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June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July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August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September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October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November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December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34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Annual Report (10 market)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Austria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Estonia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Finland (Service)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Lithuania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Latvia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Romania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Sweden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Slovenia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Slovakia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CXT (11 markets)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Way Up (5 markets)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8B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5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Campaigns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0012" marR="10012" marT="100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1034"/>
          <p:cNvSpPr txBox="1">
            <a:spLocks noChangeArrowheads="1"/>
          </p:cNvSpPr>
          <p:nvPr/>
        </p:nvSpPr>
        <p:spPr bwMode="auto">
          <a:xfrm>
            <a:off x="278025" y="5212138"/>
            <a:ext cx="810577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Annual 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Report markets 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-&gt; US, UK, FR, FI, DE, SE, NO, DK, NL, CH.</a:t>
            </a:r>
          </a:p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Way 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Up markets 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-&gt; US, UK, FI, AU, IN.</a:t>
            </a:r>
          </a:p>
          <a:p>
            <a:pPr>
              <a:spcBef>
                <a:spcPct val="50000"/>
              </a:spcBef>
            </a:pP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CXT 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markets -</a:t>
            </a:r>
            <a:r>
              <a:rPr lang="en-US" sz="1200" dirty="0" smtClean="0">
                <a:solidFill>
                  <a:srgbClr val="455560"/>
                </a:solidFill>
                <a:latin typeface="Corbel" pitchFamily="84" charset="0"/>
              </a:rPr>
              <a:t>&gt; FI, SE, FR, AT, DE, NO, NL, BE, UK, ES, IT. </a:t>
            </a:r>
            <a:endParaRPr lang="en-US" sz="1200" dirty="0">
              <a:solidFill>
                <a:srgbClr val="455560"/>
              </a:solidFill>
              <a:latin typeface="Corbel" pitchFamily="8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91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000" dirty="0" smtClean="0"/>
              <a:t>Digital Performance on a Global Scale – Local results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77451" y="819836"/>
            <a:ext cx="7999412" cy="439849"/>
          </a:xfrm>
        </p:spPr>
        <p:txBody>
          <a:bodyPr/>
          <a:lstStyle/>
          <a:p>
            <a:r>
              <a:rPr lang="en-US" sz="1600" dirty="0" smtClean="0"/>
              <a:t>Local results from Paid Search campaigns </a:t>
            </a:r>
            <a:r>
              <a:rPr lang="en-US" sz="1600" dirty="0" smtClean="0"/>
              <a:t>coordinated </a:t>
            </a:r>
            <a:r>
              <a:rPr lang="en-US" sz="1600" dirty="0" smtClean="0"/>
              <a:t>by </a:t>
            </a:r>
            <a:r>
              <a:rPr lang="en-US" sz="1600" dirty="0" err="1" smtClean="0"/>
              <a:t>iProspect</a:t>
            </a:r>
            <a:r>
              <a:rPr lang="en-US" sz="1600" dirty="0" smtClean="0"/>
              <a:t> Finland</a:t>
            </a: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924046"/>
              </p:ext>
            </p:extLst>
          </p:nvPr>
        </p:nvGraphicFramePr>
        <p:xfrm>
          <a:off x="469902" y="1519948"/>
          <a:ext cx="8347479" cy="4431995"/>
        </p:xfrm>
        <a:graphic>
          <a:graphicData uri="http://schemas.openxmlformats.org/drawingml/2006/table">
            <a:tbl>
              <a:tblPr/>
              <a:tblGrid>
                <a:gridCol w="876443"/>
                <a:gridCol w="969047"/>
                <a:gridCol w="464428"/>
                <a:gridCol w="757751"/>
                <a:gridCol w="476650"/>
                <a:gridCol w="672198"/>
                <a:gridCol w="684420"/>
                <a:gridCol w="1136626"/>
                <a:gridCol w="1101616"/>
                <a:gridCol w="1208300"/>
              </a:tblGrid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Country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Timing 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Clicks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Impressions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CPC €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PPC / All Traffic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Visits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 Contact Page (unique)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View Contact Form (unique)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Submitted Contact Us Form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Austria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6 641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162 198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35.82%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81.87%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Estonia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6 280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17.62%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70.87%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Finland (Service)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1.1. 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2 041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10 537 346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2.54%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66.24%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268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6.15. – 8.31.2012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2 299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127 806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16.10%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85.49%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408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Lithuania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2 289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70 384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52.45%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76.12%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Latvia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5.14.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2 087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48 687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58.36%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80.08%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Romania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11.19.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6 481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0.34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71.01%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90.67%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Sweden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1 849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76 182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11.11%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77.38%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203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1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Slovenia</a:t>
                      </a:r>
                    </a:p>
                  </a:txBody>
                  <a:tcPr marL="8389" marR="8389" marT="838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10.16. – 11.30.2012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321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7 153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0.43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57.04%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87.04%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</a:t>
                      </a:r>
                    </a:p>
                  </a:txBody>
                  <a:tcPr marL="8389" marR="8389" marT="838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137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Digital Performance on a Global Scale – Happy Global Clients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0732" y="767784"/>
            <a:ext cx="7999412" cy="37738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Comments from the client:</a:t>
            </a:r>
            <a:endParaRPr lang="en-US" sz="1800" dirty="0"/>
          </a:p>
        </p:txBody>
      </p:sp>
      <p:sp>
        <p:nvSpPr>
          <p:cNvPr id="4" name="Oval 3"/>
          <p:cNvSpPr/>
          <p:nvPr/>
        </p:nvSpPr>
        <p:spPr>
          <a:xfrm>
            <a:off x="4601277" y="4216302"/>
            <a:ext cx="4143233" cy="10722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prstClr val="black"/>
                </a:solidFill>
                <a:latin typeface="Calibri"/>
              </a:rPr>
              <a:t>Once again, it has been a pleasure and I hope to continue our </a:t>
            </a:r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collaboration in 2014 when I come back (from maternity leave) ;) </a:t>
            </a:r>
            <a:endParaRPr lang="en-US" sz="1200" dirty="0"/>
          </a:p>
        </p:txBody>
      </p:sp>
      <p:sp>
        <p:nvSpPr>
          <p:cNvPr id="5" name="Oval 4"/>
          <p:cNvSpPr/>
          <p:nvPr/>
        </p:nvSpPr>
        <p:spPr>
          <a:xfrm>
            <a:off x="1405366" y="1426254"/>
            <a:ext cx="6058697" cy="249855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prstClr val="black"/>
                </a:solidFill>
              </a:rPr>
              <a:t>I think we had great results this year – for which I want to wholeheartedly thank all of you since it’s due to your hard work. Like </a:t>
            </a:r>
            <a:r>
              <a:rPr lang="en-US" sz="1600" dirty="0" smtClean="0">
                <a:solidFill>
                  <a:prstClr val="black"/>
                </a:solidFill>
              </a:rPr>
              <a:t>Mikael (the Marketing director) </a:t>
            </a:r>
            <a:r>
              <a:rPr lang="en-US" sz="1600" dirty="0">
                <a:solidFill>
                  <a:prstClr val="black"/>
                </a:solidFill>
              </a:rPr>
              <a:t>said to me in the beginning of the year when results started to show: “This actually works!</a:t>
            </a:r>
            <a:r>
              <a:rPr lang="en-US" sz="1600" dirty="0" smtClean="0">
                <a:solidFill>
                  <a:prstClr val="black"/>
                </a:solidFill>
              </a:rPr>
              <a:t>” </a:t>
            </a:r>
            <a:r>
              <a:rPr lang="en-US" sz="1600" dirty="0" smtClean="0">
                <a:solidFill>
                  <a:prstClr val="black"/>
                </a:solidFill>
                <a:sym typeface="Wingdings"/>
              </a:rPr>
              <a:t></a:t>
            </a:r>
            <a:endParaRPr lang="en-US" sz="1600" dirty="0"/>
          </a:p>
        </p:txBody>
      </p:sp>
      <p:sp>
        <p:nvSpPr>
          <p:cNvPr id="6" name="Oval 5"/>
          <p:cNvSpPr/>
          <p:nvPr/>
        </p:nvSpPr>
        <p:spPr>
          <a:xfrm>
            <a:off x="478865" y="3903985"/>
            <a:ext cx="3456164" cy="18426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…due </a:t>
            </a:r>
            <a:r>
              <a:rPr lang="en-US" sz="1400" dirty="0">
                <a:solidFill>
                  <a:schemeClr val="tx1"/>
                </a:solidFill>
              </a:rPr>
              <a:t>to your good work on these new PPC campaigns and several promising new </a:t>
            </a:r>
            <a:r>
              <a:rPr lang="en-US" sz="1400" dirty="0" smtClean="0">
                <a:solidFill>
                  <a:schemeClr val="tx1"/>
                </a:solidFill>
              </a:rPr>
              <a:t>initiatives..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20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amunkajo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</a:spPr>
      <a:bodyPr wrap="none" rtlCol="0">
        <a:prstTxWarp prst="textNoShape">
          <a:avLst/>
        </a:prstTxWarp>
        <a:spAutoFit/>
      </a:bodyPr>
      <a:lstStyle>
        <a:defPPr>
          <a:spcBef>
            <a:spcPct val="50000"/>
          </a:spcBef>
          <a:defRPr sz="2000" cap="none" dirty="0" err="1" smtClean="0">
            <a:solidFill>
              <a:srgbClr val="455560"/>
            </a:solidFill>
            <a:latin typeface="Corbel" pitchFamily="8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</TotalTime>
  <Words>516</Words>
  <Application>Microsoft Macintosh PowerPoint</Application>
  <PresentationFormat>On-screen Show (4:3)</PresentationFormat>
  <Paragraphs>319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Vnslkvbjlasdkfn</dc:title>
  <dc:creator>Scott Blackman</dc:creator>
  <cp:lastModifiedBy>Terhi Villanova</cp:lastModifiedBy>
  <cp:revision>154</cp:revision>
  <dcterms:created xsi:type="dcterms:W3CDTF">2012-07-11T21:40:41Z</dcterms:created>
  <dcterms:modified xsi:type="dcterms:W3CDTF">2012-12-19T15:24:32Z</dcterms:modified>
</cp:coreProperties>
</file>